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7"/>
  </p:notesMasterIdLst>
  <p:sldIdLst>
    <p:sldId id="499" r:id="rId2"/>
    <p:sldId id="498" r:id="rId3"/>
    <p:sldId id="494" r:id="rId4"/>
    <p:sldId id="495" r:id="rId5"/>
    <p:sldId id="496" r:id="rId6"/>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77" d="100"/>
          <a:sy n="77" d="100"/>
        </p:scale>
        <p:origin x="-10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 xmlns:p14="http://schemas.microsoft.com/office/powerpoint/2010/main"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a:t>
            </a:fld>
            <a:endParaRPr lang="en-US"/>
          </a:p>
        </p:txBody>
      </p:sp>
    </p:spTree>
    <p:extLst>
      <p:ext uri="{BB962C8B-B14F-4D97-AF65-F5344CB8AC3E}">
        <p14:creationId xmlns="" xmlns:p14="http://schemas.microsoft.com/office/powerpoint/2010/main" val="2778725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 xmlns:p14="http://schemas.microsoft.com/office/powerpoint/2010/main" val="2832683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 xmlns:p14="http://schemas.microsoft.com/office/powerpoint/2010/main" val="2406644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 xmlns:p14="http://schemas.microsoft.com/office/powerpoint/2010/main" val="1448025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 xmlns:p14="http://schemas.microsoft.com/office/powerpoint/2010/main" val="3227723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998C63-7EF5-4E93-A65B-C78132FF7261}"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74F353-4049-49F8-AD17-54113405838B}"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6AED51-F72C-4B69-8121-E4F746CCB53D}"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DDB1F9-1374-419F-9DDD-95962F948791}"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 xmlns:p14="http://schemas.microsoft.com/office/powerpoint/2010/main"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4DF8EC2-A2AC-4FF8-837E-5D6FBE928369}"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43C164-B37F-43D9-AB74-69EA2AB9F858}"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 xmlns:p14="http://schemas.microsoft.com/office/powerpoint/2010/main"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F00C5A-346C-426D-A36B-CF1D9A4B45A9}"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F382330-909A-4825-8060-D099714B09D3}"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09E5A-0DE5-4C9E-93A2-EE2AC05638A1}"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 xmlns:p14="http://schemas.microsoft.com/office/powerpoint/2010/main"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EE68A25-EC3E-4226-A3FA-98680C84E2EB}"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 xmlns:p14="http://schemas.microsoft.com/office/powerpoint/2010/main"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76B24A65-52B1-47A4-AD01-B308322F826E}"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 xmlns:p14="http://schemas.microsoft.com/office/powerpoint/2010/main"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DBEDB79-F50D-4C7B-BE8C-96E65180550D}"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 xmlns:p14="http://schemas.microsoft.com/office/powerpoint/2010/main"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4400" dirty="0" err="1" smtClean="0"/>
              <a:t>Simla</a:t>
            </a:r>
            <a:r>
              <a:rPr lang="en-US" sz="4400" dirty="0" smtClean="0"/>
              <a:t> </a:t>
            </a:r>
            <a:r>
              <a:rPr lang="en-US" sz="4400" dirty="0"/>
              <a:t>Deputation and All India Muslim League</a:t>
            </a:r>
            <a:endParaRPr lang="en-US" sz="44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a:latin typeface="Candara" panose="020E0502030303020204" pitchFamily="34" charset="0"/>
            </a:endParaRPr>
          </a:p>
        </p:txBody>
      </p:sp>
      <p:sp>
        <p:nvSpPr>
          <p:cNvPr id="26" name="Subtitle 5"/>
          <p:cNvSpPr txBox="1">
            <a:spLocks/>
          </p:cNvSpPr>
          <p:nvPr/>
        </p:nvSpPr>
        <p:spPr>
          <a:xfrm>
            <a:off x="4092405" y="5181600"/>
            <a:ext cx="5432595" cy="1016941"/>
          </a:xfrm>
          <a:prstGeom prst="rect">
            <a:avLst/>
          </a:prstGeom>
        </p:spPr>
        <p:txBody>
          <a:bodyPr vert="horz" lIns="91440" tIns="45720" rIns="91440" bIns="45720" rtlCol="0">
            <a:normAutofit/>
          </a:bodyPr>
          <a:lstStyle>
            <a:lvl1pPr marL="0" indent="0" algn="ctr" defTabSz="685800" rtl="0" eaLnBrk="1" latinLnBrk="0" hangingPunct="1">
              <a:lnSpc>
                <a:spcPct val="112000"/>
              </a:lnSpc>
              <a:spcBef>
                <a:spcPts val="0"/>
              </a:spcBef>
              <a:spcAft>
                <a:spcPts val="0"/>
              </a:spcAft>
              <a:buFont typeface="Franklin Gothic Book" panose="020B0503020102020204" pitchFamily="34" charset="0"/>
              <a:buNone/>
              <a:defRPr sz="1800" kern="1200" baseline="0">
                <a:solidFill>
                  <a:schemeClr val="tx2"/>
                </a:solidFill>
                <a:latin typeface="+mn-lt"/>
                <a:ea typeface="+mn-ea"/>
                <a:cs typeface="+mn-cs"/>
              </a:defRPr>
            </a:lvl1pPr>
            <a:lvl2pPr marL="342900" indent="0" algn="ctr" defTabSz="685800" rtl="0" eaLnBrk="1" latinLnBrk="0" hangingPunct="1">
              <a:lnSpc>
                <a:spcPct val="94000"/>
              </a:lnSpc>
              <a:spcBef>
                <a:spcPts val="500"/>
              </a:spcBef>
              <a:spcAft>
                <a:spcPts val="200"/>
              </a:spcAft>
              <a:buFont typeface="Franklin Gothic Book" panose="020B0503020102020204" pitchFamily="34" charset="0"/>
              <a:buNone/>
              <a:defRPr sz="1500" i="1" kern="1200" baseline="0">
                <a:solidFill>
                  <a:schemeClr val="tx2"/>
                </a:solidFill>
                <a:latin typeface="+mn-lt"/>
                <a:ea typeface="+mn-ea"/>
                <a:cs typeface="+mn-cs"/>
              </a:defRPr>
            </a:lvl2pPr>
            <a:lvl3pPr marL="685800" indent="0" algn="ctr" defTabSz="685800" rtl="0" eaLnBrk="1" latinLnBrk="0" hangingPunct="1">
              <a:lnSpc>
                <a:spcPct val="94000"/>
              </a:lnSpc>
              <a:spcBef>
                <a:spcPts val="500"/>
              </a:spcBef>
              <a:spcAft>
                <a:spcPts val="200"/>
              </a:spcAft>
              <a:buFont typeface="Franklin Gothic Book" panose="020B0503020102020204" pitchFamily="34" charset="0"/>
              <a:buNone/>
              <a:defRPr sz="1350" kern="1200" baseline="0">
                <a:solidFill>
                  <a:schemeClr val="tx2"/>
                </a:solidFill>
                <a:latin typeface="+mn-lt"/>
                <a:ea typeface="+mn-ea"/>
                <a:cs typeface="+mn-cs"/>
              </a:defRPr>
            </a:lvl3pPr>
            <a:lvl4pPr marL="10287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4pPr>
            <a:lvl5pPr marL="13716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5pPr>
            <a:lvl6pPr marL="17145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6pPr>
            <a:lvl7pPr marL="20574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7pPr>
            <a:lvl8pPr marL="2400300" indent="0" algn="ctr" defTabSz="685800" rtl="0" eaLnBrk="1" latinLnBrk="0" hangingPunct="1">
              <a:lnSpc>
                <a:spcPct val="94000"/>
              </a:lnSpc>
              <a:spcBef>
                <a:spcPts val="500"/>
              </a:spcBef>
              <a:spcAft>
                <a:spcPts val="200"/>
              </a:spcAft>
              <a:buFont typeface="Franklin Gothic Book" panose="020B0503020102020204" pitchFamily="34" charset="0"/>
              <a:buNone/>
              <a:defRPr sz="1200" i="1" kern="1200" baseline="0">
                <a:solidFill>
                  <a:schemeClr val="tx2"/>
                </a:solidFill>
                <a:latin typeface="+mn-lt"/>
                <a:ea typeface="+mn-ea"/>
                <a:cs typeface="+mn-cs"/>
              </a:defRPr>
            </a:lvl8pPr>
            <a:lvl9pPr marL="2743200" indent="0" algn="ctr" defTabSz="685800" rtl="0" eaLnBrk="1" latinLnBrk="0" hangingPunct="1">
              <a:lnSpc>
                <a:spcPct val="94000"/>
              </a:lnSpc>
              <a:spcBef>
                <a:spcPts val="500"/>
              </a:spcBef>
              <a:spcAft>
                <a:spcPts val="200"/>
              </a:spcAft>
              <a:buFont typeface="Franklin Gothic Book" panose="020B0503020102020204" pitchFamily="34" charset="0"/>
              <a:buNone/>
              <a:defRPr sz="1200" kern="1200" baseline="0">
                <a:solidFill>
                  <a:schemeClr val="tx2"/>
                </a:solidFill>
                <a:latin typeface="+mn-lt"/>
                <a:ea typeface="+mn-ea"/>
                <a:cs typeface="+mn-cs"/>
              </a:defRPr>
            </a:lvl9pPr>
          </a:lstStyle>
          <a:p>
            <a:endParaRPr lang="en-US" sz="3000" b="1" dirty="0">
              <a:latin typeface="Candara" panose="020E0502030303020204" pitchFamily="34" charset="0"/>
            </a:endParaRPr>
          </a:p>
        </p:txBody>
      </p:sp>
    </p:spTree>
    <p:extLst>
      <p:ext uri="{BB962C8B-B14F-4D97-AF65-F5344CB8AC3E}">
        <p14:creationId xmlns="" xmlns:p14="http://schemas.microsoft.com/office/powerpoint/2010/main" val="4085777705"/>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5">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p:cNvSpPr txBox="1"/>
          <p:nvPr/>
        </p:nvSpPr>
        <p:spPr>
          <a:xfrm>
            <a:off x="685801" y="1676400"/>
            <a:ext cx="8020022" cy="4708981"/>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b="1" dirty="0">
                <a:latin typeface="Candara" pitchFamily="34" charset="0"/>
                <a:cs typeface="Arial" pitchFamily="34" charset="0"/>
              </a:rPr>
              <a:t>Lord Minto</a:t>
            </a:r>
            <a:r>
              <a:rPr lang="en-US" altLang="en-US" sz="2000" dirty="0">
                <a:latin typeface="Candara" pitchFamily="34" charset="0"/>
                <a:cs typeface="Arial" pitchFamily="34" charset="0"/>
              </a:rPr>
              <a:t> was appointed as the Viceroy of India in 1905.</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New reforms were announced in which it was said that the elected principle would be extended.</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anti-partition agitation had convinced the Muslims of the futility of expecting any fair-play from the Hindu majority.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Therefore, to safeguard their interests, the Muslim leaders drew up a plan for separate electorates for their community, and presented it to the Viceroy Lord Minto at </a:t>
            </a:r>
            <a:r>
              <a:rPr lang="en-US" altLang="en-US" sz="2000" dirty="0" err="1">
                <a:latin typeface="Candara" pitchFamily="34" charset="0"/>
                <a:cs typeface="Arial" pitchFamily="34" charset="0"/>
              </a:rPr>
              <a:t>Simla</a:t>
            </a:r>
            <a:r>
              <a:rPr lang="en-US" altLang="en-US" sz="2000" dirty="0">
                <a:latin typeface="Candara" pitchFamily="34" charset="0"/>
                <a:cs typeface="Arial" pitchFamily="34" charset="0"/>
              </a:rPr>
              <a:t>, on October 1, 1906.</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The </a:t>
            </a:r>
            <a:r>
              <a:rPr lang="en-US" altLang="en-US" sz="2000" dirty="0" err="1">
                <a:latin typeface="Candara" pitchFamily="34" charset="0"/>
                <a:cs typeface="Arial" pitchFamily="34" charset="0"/>
              </a:rPr>
              <a:t>Simla</a:t>
            </a:r>
            <a:r>
              <a:rPr lang="en-US" altLang="en-US" sz="2000" dirty="0">
                <a:latin typeface="Candara" pitchFamily="34" charset="0"/>
                <a:cs typeface="Arial" pitchFamily="34" charset="0"/>
              </a:rPr>
              <a:t> Deputation consisted of 70 representatives, representing all opinions of the Muslim community, and headed by </a:t>
            </a:r>
            <a:r>
              <a:rPr lang="en-US" altLang="en-US" sz="2000" b="1" dirty="0">
                <a:latin typeface="Candara" pitchFamily="34" charset="0"/>
                <a:cs typeface="Arial" pitchFamily="34" charset="0"/>
              </a:rPr>
              <a:t>Sir Aga Khan</a:t>
            </a:r>
            <a:r>
              <a:rPr lang="en-US" altLang="en-US" sz="2000" dirty="0">
                <a:latin typeface="Candara" pitchFamily="34" charset="0"/>
                <a:cs typeface="Arial" pitchFamily="34" charset="0"/>
              </a:rPr>
              <a:t>.</a:t>
            </a:r>
          </a:p>
        </p:txBody>
      </p:sp>
      <p:sp>
        <p:nvSpPr>
          <p:cNvPr id="16" name="TextBox 15"/>
          <p:cNvSpPr txBox="1"/>
          <p:nvPr/>
        </p:nvSpPr>
        <p:spPr>
          <a:xfrm>
            <a:off x="704189" y="735271"/>
            <a:ext cx="6687211" cy="584775"/>
          </a:xfrm>
          <a:prstGeom prst="rect">
            <a:avLst/>
          </a:prstGeom>
          <a:noFill/>
        </p:spPr>
        <p:txBody>
          <a:bodyPr wrap="square" rtlCol="0">
            <a:spAutoFit/>
          </a:bodyPr>
          <a:lstStyle/>
          <a:p>
            <a:r>
              <a:rPr lang="en-US" altLang="en-US" sz="3200" b="1" dirty="0" err="1">
                <a:solidFill>
                  <a:schemeClr val="tx2"/>
                </a:solidFill>
                <a:latin typeface="Candara" pitchFamily="34" charset="0"/>
                <a:cs typeface="Arial" pitchFamily="34" charset="0"/>
              </a:rPr>
              <a:t>Simla</a:t>
            </a:r>
            <a:r>
              <a:rPr lang="en-US" altLang="en-US" sz="3200" b="1" dirty="0">
                <a:solidFill>
                  <a:schemeClr val="tx2"/>
                </a:solidFill>
                <a:latin typeface="Candara" pitchFamily="34" charset="0"/>
                <a:cs typeface="Arial" pitchFamily="34" charset="0"/>
              </a:rPr>
              <a:t> Deputation [1/3]</a:t>
            </a:r>
            <a:endParaRPr lang="en-US" sz="3200" b="1" dirty="0">
              <a:solidFill>
                <a:schemeClr val="tx2"/>
              </a:solidFill>
              <a:latin typeface="Candara" pitchFamily="34" charset="0"/>
              <a:cs typeface="Arial" pitchFamily="34" charset="0"/>
            </a:endParaRPr>
          </a:p>
        </p:txBody>
      </p:sp>
      <p:sp>
        <p:nvSpPr>
          <p:cNvPr id="17" name="Rectangle 16"/>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811788498"/>
      </p:ext>
    </p:extLst>
  </p:cSld>
  <p:clrMapOvr>
    <a:overrideClrMapping bg1="lt1" tx1="dk1" bg2="lt2" tx2="dk2" accent1="accent1" accent2="accent2" accent3="accent3" accent4="accent4" accent5="accent5" accent6="accent6" hlink="hlink" folHlink="folHlink"/>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18">
                                            <p:txEl>
                                              <p:pRg st="4" end="4"/>
                                            </p:txEl>
                                          </p:spTgt>
                                        </p:tgtEl>
                                        <p:attrNameLst>
                                          <p:attrName>style.color</p:attrName>
                                        </p:attrNameLst>
                                      </p:cBhvr>
                                      <p:to>
                                        <a:srgbClr val="000000"/>
                                      </p:to>
                                    </p:animClr>
                                    <p:animClr clrSpc="rgb" dir="cw">
                                      <p:cBhvr>
                                        <p:cTn id="35" dur="500" fill="hold"/>
                                        <p:tgtEl>
                                          <p:spTgt spid="18">
                                            <p:txEl>
                                              <p:pRg st="4" end="4"/>
                                            </p:txEl>
                                          </p:spTgt>
                                        </p:tgtEl>
                                        <p:attrNameLst>
                                          <p:attrName>fillcolor</p:attrName>
                                        </p:attrNameLst>
                                      </p:cBhvr>
                                      <p:to>
                                        <a:srgbClr val="000000"/>
                                      </p:to>
                                    </p:animClr>
                                    <p:set>
                                      <p:cBhvr>
                                        <p:cTn id="36" dur="500" fill="hold"/>
                                        <p:tgtEl>
                                          <p:spTgt spid="18">
                                            <p:txEl>
                                              <p:pRg st="4" end="4"/>
                                            </p:txEl>
                                          </p:spTgt>
                                        </p:tgtEl>
                                        <p:attrNameLst>
                                          <p:attrName>fill.type</p:attrName>
                                        </p:attrNameLst>
                                      </p:cBhvr>
                                      <p:to>
                                        <p:strVal val="solid"/>
                                      </p:to>
                                    </p:set>
                                    <p:set>
                                      <p:cBhvr>
                                        <p:cTn id="37" dur="500" fill="hold"/>
                                        <p:tgtEl>
                                          <p:spTgt spid="18">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708981"/>
          </a:xfrm>
          <a:prstGeom prst="rect">
            <a:avLst/>
          </a:prstGeom>
          <a:noFill/>
        </p:spPr>
        <p:txBody>
          <a:bodyPr wrap="square" rtlCol="0">
            <a:spAutoFit/>
          </a:bodyPr>
          <a:lstStyle/>
          <a:p>
            <a:pPr marL="342900" indent="-342900" algn="just">
              <a:buFont typeface="Arial" panose="020B0604020202020204" pitchFamily="34" charset="0"/>
              <a:buChar char="•"/>
            </a:pPr>
            <a:r>
              <a:rPr lang="en-US" altLang="en-US" sz="2000" dirty="0">
                <a:latin typeface="Candara" pitchFamily="34" charset="0"/>
                <a:cs typeface="Arial" pitchFamily="34" charset="0"/>
              </a:rPr>
              <a:t>The acceptance of the Deputation’s demands proved to be a turning point in the history of the subcontinent. For the first time, the Hindu-Muslim conflict was raised to the constitutional plane.</a:t>
            </a:r>
          </a:p>
          <a:p>
            <a:pPr marL="342900" indent="-342900" algn="just">
              <a:buFont typeface="Arial" panose="020B0604020202020204" pitchFamily="34" charset="0"/>
              <a:buChar char="•"/>
            </a:pPr>
            <a:r>
              <a:rPr lang="en-US" altLang="en-US" sz="2000" dirty="0">
                <a:latin typeface="Candara" pitchFamily="34" charset="0"/>
                <a:cs typeface="Arial" pitchFamily="34" charset="0"/>
              </a:rPr>
              <a:t>The Muslims made it clear that they had no confidence in the Hindu majority and that they were not prepared to put their future in the hands of an assembly elected on the assumed basis of a homogenous Indian nation. </a:t>
            </a:r>
          </a:p>
          <a:p>
            <a:pPr marL="342900" indent="-342900" algn="just">
              <a:buFont typeface="Arial" panose="020B0604020202020204" pitchFamily="34" charset="0"/>
              <a:buChar char="•"/>
            </a:pPr>
            <a:r>
              <a:rPr lang="en-US" altLang="en-US" sz="2000" dirty="0">
                <a:latin typeface="Candara" pitchFamily="34" charset="0"/>
                <a:cs typeface="Arial" pitchFamily="34" charset="0"/>
              </a:rPr>
              <a:t>It is in this sense that the beginning of separate electorate may be seen as the beginning of the realization of the </a:t>
            </a:r>
            <a:r>
              <a:rPr lang="en-US" altLang="en-US" sz="2000" b="1" dirty="0">
                <a:latin typeface="Candara" pitchFamily="34" charset="0"/>
                <a:cs typeface="Arial" pitchFamily="34" charset="0"/>
              </a:rPr>
              <a:t>Two-Nation Theory</a:t>
            </a:r>
            <a:r>
              <a:rPr lang="en-US" altLang="en-US" sz="2000" dirty="0">
                <a:latin typeface="Candara" pitchFamily="34" charset="0"/>
                <a:cs typeface="Arial" pitchFamily="34" charset="0"/>
              </a:rPr>
              <a:t>, its final and inevitable consequence being the partition of British India in 1947.</a:t>
            </a:r>
          </a:p>
          <a:p>
            <a:pPr marL="342900" indent="-342900" algn="just">
              <a:buFont typeface="Arial" panose="020B0604020202020204" pitchFamily="34" charset="0"/>
              <a:buChar char="•"/>
            </a:pPr>
            <a:r>
              <a:rPr lang="en-US" altLang="en-US" sz="2000" dirty="0">
                <a:latin typeface="Candara" pitchFamily="34" charset="0"/>
                <a:cs typeface="Arial" pitchFamily="34" charset="0"/>
              </a:rPr>
              <a:t>The </a:t>
            </a:r>
            <a:r>
              <a:rPr lang="en-US" altLang="en-US" sz="2000" dirty="0" err="1">
                <a:latin typeface="Candara" pitchFamily="34" charset="0"/>
                <a:cs typeface="Arial" pitchFamily="34" charset="0"/>
              </a:rPr>
              <a:t>Simla</a:t>
            </a:r>
            <a:r>
              <a:rPr lang="en-US" altLang="en-US" sz="2000" dirty="0">
                <a:latin typeface="Candara" pitchFamily="34" charset="0"/>
                <a:cs typeface="Arial" pitchFamily="34" charset="0"/>
              </a:rPr>
              <a:t> Deputation was successful because the Muslims were strongly urged to protect their separate identity, whereas the British responded to their demands, as Lord Minto was anxious to pull them out of their political discontent.</a:t>
            </a:r>
          </a:p>
        </p:txBody>
      </p:sp>
      <p:sp>
        <p:nvSpPr>
          <p:cNvPr id="16" name="TextBox 15"/>
          <p:cNvSpPr txBox="1"/>
          <p:nvPr/>
        </p:nvSpPr>
        <p:spPr>
          <a:xfrm>
            <a:off x="704189" y="735271"/>
            <a:ext cx="6687211" cy="584775"/>
          </a:xfrm>
          <a:prstGeom prst="rect">
            <a:avLst/>
          </a:prstGeom>
          <a:noFill/>
        </p:spPr>
        <p:txBody>
          <a:bodyPr wrap="square" rtlCol="0">
            <a:spAutoFit/>
          </a:bodyPr>
          <a:lstStyle/>
          <a:p>
            <a:r>
              <a:rPr lang="en-US" altLang="en-US" sz="3200" b="1" dirty="0" err="1">
                <a:solidFill>
                  <a:schemeClr val="tx2"/>
                </a:solidFill>
                <a:latin typeface="Candara" pitchFamily="34" charset="0"/>
                <a:cs typeface="Arial" pitchFamily="34" charset="0"/>
              </a:rPr>
              <a:t>Simla</a:t>
            </a:r>
            <a:r>
              <a:rPr lang="en-US" altLang="en-US" sz="3200" b="1" dirty="0">
                <a:solidFill>
                  <a:schemeClr val="tx2"/>
                </a:solidFill>
                <a:latin typeface="Candara" pitchFamily="34" charset="0"/>
                <a:cs typeface="Arial" pitchFamily="34" charset="0"/>
              </a:rPr>
              <a:t> Deputation [2/3]</a:t>
            </a:r>
            <a:endParaRPr lang="en-US" sz="3200" b="1" dirty="0">
              <a:solidFill>
                <a:schemeClr val="tx2"/>
              </a:solidFill>
              <a:latin typeface="Candara" pitchFamily="34" charset="0"/>
              <a:cs typeface="Arial" pitchFamily="34" charset="0"/>
            </a:endParaRPr>
          </a:p>
        </p:txBody>
      </p:sp>
    </p:spTree>
    <p:extLst>
      <p:ext uri="{BB962C8B-B14F-4D97-AF65-F5344CB8AC3E}">
        <p14:creationId xmlns="" xmlns:p14="http://schemas.microsoft.com/office/powerpoint/2010/main" val="3918252337"/>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286232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Separate electorates were given statutory recognition in the Indian Councils Act of 1909.</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Muslims were accorded not only the right to elect their representatives by separate electorates, but also the right to vote in general constituencies. </a:t>
            </a:r>
          </a:p>
          <a:p>
            <a:pPr marL="342900" indent="-342900" algn="just">
              <a:lnSpc>
                <a:spcPct val="150000"/>
              </a:lnSpc>
              <a:buFont typeface="Arial" panose="020B0604020202020204" pitchFamily="34" charset="0"/>
              <a:buChar char="•"/>
            </a:pPr>
            <a:r>
              <a:rPr lang="en-US" altLang="en-US" sz="2000" dirty="0">
                <a:latin typeface="Candara" pitchFamily="34" charset="0"/>
                <a:cs typeface="Arial" pitchFamily="34" charset="0"/>
              </a:rPr>
              <a:t>In addition, they were also given weightage in representation.</a:t>
            </a:r>
          </a:p>
        </p:txBody>
      </p:sp>
      <p:sp>
        <p:nvSpPr>
          <p:cNvPr id="16" name="TextBox 15"/>
          <p:cNvSpPr txBox="1"/>
          <p:nvPr/>
        </p:nvSpPr>
        <p:spPr>
          <a:xfrm>
            <a:off x="704189" y="735271"/>
            <a:ext cx="6687211" cy="584775"/>
          </a:xfrm>
          <a:prstGeom prst="rect">
            <a:avLst/>
          </a:prstGeom>
          <a:noFill/>
        </p:spPr>
        <p:txBody>
          <a:bodyPr wrap="square" rtlCol="0">
            <a:spAutoFit/>
          </a:bodyPr>
          <a:lstStyle/>
          <a:p>
            <a:r>
              <a:rPr lang="en-US" altLang="en-US" sz="3200" b="1" dirty="0" err="1">
                <a:solidFill>
                  <a:schemeClr val="tx2"/>
                </a:solidFill>
                <a:latin typeface="Candara" pitchFamily="34" charset="0"/>
                <a:cs typeface="Arial" pitchFamily="34" charset="0"/>
              </a:rPr>
              <a:t>Simla</a:t>
            </a:r>
            <a:r>
              <a:rPr lang="en-US" altLang="en-US" sz="3200" b="1" dirty="0">
                <a:solidFill>
                  <a:schemeClr val="tx2"/>
                </a:solidFill>
                <a:latin typeface="Candara" pitchFamily="34" charset="0"/>
                <a:cs typeface="Arial" pitchFamily="34" charset="0"/>
              </a:rPr>
              <a:t> Deputation [3/3]</a:t>
            </a:r>
            <a:endParaRPr lang="en-US" sz="3200" b="1" dirty="0">
              <a:solidFill>
                <a:schemeClr val="tx2"/>
              </a:solidFill>
              <a:latin typeface="Candara" pitchFamily="34" charset="0"/>
              <a:cs typeface="Arial" pitchFamily="34" charset="0"/>
            </a:endParaRPr>
          </a:p>
        </p:txBody>
      </p:sp>
    </p:spTree>
    <p:extLst>
      <p:ext uri="{BB962C8B-B14F-4D97-AF65-F5344CB8AC3E}">
        <p14:creationId xmlns="" xmlns:p14="http://schemas.microsoft.com/office/powerpoint/2010/main" val="330092513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 xmlns:a14="http://schemas.microsoft.com/office/drawing/2010/main" val="0"/>
              </a:ext>
            </a:extLst>
          </a:blip>
          <a:srcRect/>
          <a:stretch>
            <a:fillRect/>
          </a:stretch>
        </p:blipFill>
        <p:spPr bwMode="auto">
          <a:xfrm>
            <a:off x="7602847" y="456159"/>
            <a:ext cx="1143000" cy="1143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685801" y="1676400"/>
            <a:ext cx="8020022" cy="4619854"/>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US" altLang="en-US" dirty="0" err="1">
                <a:latin typeface="Candara" pitchFamily="34" charset="0"/>
                <a:cs typeface="Arial" pitchFamily="34" charset="0"/>
              </a:rPr>
              <a:t>Simla</a:t>
            </a:r>
            <a:r>
              <a:rPr lang="en-US" altLang="en-US" dirty="0">
                <a:latin typeface="Candara" pitchFamily="34" charset="0"/>
                <a:cs typeface="Arial" pitchFamily="34" charset="0"/>
              </a:rPr>
              <a:t> Deputation made Muslim confident of the fact that united effort would be fruitful for the Muslim community.</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A meeting was convened at Dacca in Dec. 1906  presided over by </a:t>
            </a:r>
            <a:r>
              <a:rPr lang="en-US" altLang="en-US" b="1" dirty="0">
                <a:latin typeface="Candara" pitchFamily="34" charset="0"/>
                <a:cs typeface="Arial" pitchFamily="34" charset="0"/>
              </a:rPr>
              <a:t>Nawab </a:t>
            </a:r>
            <a:r>
              <a:rPr lang="en-US" altLang="en-US" b="1" dirty="0" err="1">
                <a:latin typeface="Candara" pitchFamily="34" charset="0"/>
                <a:cs typeface="Arial" pitchFamily="34" charset="0"/>
              </a:rPr>
              <a:t>Waqar</a:t>
            </a:r>
            <a:r>
              <a:rPr lang="en-US" altLang="en-US" b="1" dirty="0">
                <a:latin typeface="Candara" pitchFamily="34" charset="0"/>
                <a:cs typeface="Arial" pitchFamily="34" charset="0"/>
              </a:rPr>
              <a:t> </a:t>
            </a:r>
            <a:r>
              <a:rPr lang="en-US" altLang="en-US" b="1" dirty="0" err="1">
                <a:latin typeface="Candara" pitchFamily="34" charset="0"/>
                <a:cs typeface="Arial" pitchFamily="34" charset="0"/>
              </a:rPr>
              <a:t>ul</a:t>
            </a:r>
            <a:r>
              <a:rPr lang="en-US" altLang="en-US" b="1" dirty="0">
                <a:latin typeface="Candara" pitchFamily="34" charset="0"/>
                <a:cs typeface="Arial" pitchFamily="34" charset="0"/>
              </a:rPr>
              <a:t> </a:t>
            </a:r>
            <a:r>
              <a:rPr lang="en-US" altLang="en-US" b="1" dirty="0" err="1">
                <a:latin typeface="Candara" pitchFamily="34" charset="0"/>
                <a:cs typeface="Arial" pitchFamily="34" charset="0"/>
              </a:rPr>
              <a:t>Mulk</a:t>
            </a:r>
            <a:r>
              <a:rPr lang="en-US" altLang="en-US" b="1" dirty="0">
                <a:latin typeface="Candara" pitchFamily="34" charset="0"/>
                <a:cs typeface="Arial" pitchFamily="34" charset="0"/>
              </a:rPr>
              <a:t> </a:t>
            </a:r>
            <a:r>
              <a:rPr lang="en-US" altLang="en-US" dirty="0">
                <a:latin typeface="Candara" pitchFamily="34" charset="0"/>
                <a:cs typeface="Arial" pitchFamily="34" charset="0"/>
              </a:rPr>
              <a:t>which passed the resolution moved by Nawab of Dacca to established separate Muslim organization name as </a:t>
            </a:r>
            <a:r>
              <a:rPr lang="en-US" altLang="en-US" b="1" dirty="0">
                <a:latin typeface="Candara" pitchFamily="34" charset="0"/>
                <a:cs typeface="Arial" pitchFamily="34" charset="0"/>
              </a:rPr>
              <a:t>All India Muslim League</a:t>
            </a:r>
            <a:r>
              <a:rPr lang="en-US" altLang="en-US" dirty="0">
                <a:latin typeface="Candara" pitchFamily="34" charset="0"/>
                <a:cs typeface="Arial" pitchFamily="34" charset="0"/>
              </a:rPr>
              <a:t>. </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The most important factor of establishment of All India Muslim League was representative Government to be introduced in India.</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The Hindu agitation on the partition of Bengal (1905) had confirmed the Hindu prejudice towards the Muslim interest.</a:t>
            </a:r>
          </a:p>
          <a:p>
            <a:pPr marL="342900" indent="-342900" algn="just">
              <a:lnSpc>
                <a:spcPct val="150000"/>
              </a:lnSpc>
              <a:buFont typeface="Arial" panose="020B0604020202020204" pitchFamily="34" charset="0"/>
              <a:buChar char="•"/>
            </a:pPr>
            <a:r>
              <a:rPr lang="en-US" altLang="en-US" dirty="0">
                <a:latin typeface="Candara" pitchFamily="34" charset="0"/>
                <a:cs typeface="Arial" pitchFamily="34" charset="0"/>
              </a:rPr>
              <a:t>The acceptance of the principle of separate representation by Viceroy in </a:t>
            </a:r>
            <a:r>
              <a:rPr lang="en-US" altLang="en-US" dirty="0" err="1">
                <a:latin typeface="Candara" pitchFamily="34" charset="0"/>
                <a:cs typeface="Arial" pitchFamily="34" charset="0"/>
              </a:rPr>
              <a:t>Simla</a:t>
            </a:r>
            <a:r>
              <a:rPr lang="en-US" altLang="en-US" dirty="0">
                <a:latin typeface="Candara" pitchFamily="34" charset="0"/>
                <a:cs typeface="Arial" pitchFamily="34" charset="0"/>
              </a:rPr>
              <a:t> Deputation.  </a:t>
            </a:r>
          </a:p>
        </p:txBody>
      </p:sp>
      <p:sp>
        <p:nvSpPr>
          <p:cNvPr id="16" name="TextBox 15"/>
          <p:cNvSpPr txBox="1"/>
          <p:nvPr/>
        </p:nvSpPr>
        <p:spPr>
          <a:xfrm>
            <a:off x="704189" y="735271"/>
            <a:ext cx="6687211"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All India Muslim League (1906)</a:t>
            </a:r>
            <a:endParaRPr lang="en-US" sz="3200" b="1" dirty="0">
              <a:solidFill>
                <a:schemeClr val="tx2"/>
              </a:solidFill>
              <a:latin typeface="Candara" pitchFamily="34" charset="0"/>
              <a:cs typeface="Arial" pitchFamily="34" charset="0"/>
            </a:endParaRPr>
          </a:p>
        </p:txBody>
      </p:sp>
    </p:spTree>
    <p:extLst>
      <p:ext uri="{BB962C8B-B14F-4D97-AF65-F5344CB8AC3E}">
        <p14:creationId xmlns="" xmlns:p14="http://schemas.microsoft.com/office/powerpoint/2010/main" val="32481033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18">
                                            <p:txEl>
                                              <p:pRg st="0" end="0"/>
                                            </p:txEl>
                                          </p:spTgt>
                                        </p:tgtEl>
                                        <p:attrNameLst>
                                          <p:attrName>style.color</p:attrName>
                                        </p:attrNameLst>
                                      </p:cBhvr>
                                      <p:to>
                                        <a:srgbClr val="000000"/>
                                      </p:to>
                                    </p:animClr>
                                    <p:animClr clrSpc="rgb" dir="cw">
                                      <p:cBhvr>
                                        <p:cTn id="7" dur="500" fill="hold"/>
                                        <p:tgtEl>
                                          <p:spTgt spid="18">
                                            <p:txEl>
                                              <p:pRg st="0" end="0"/>
                                            </p:txEl>
                                          </p:spTgt>
                                        </p:tgtEl>
                                        <p:attrNameLst>
                                          <p:attrName>fillcolor</p:attrName>
                                        </p:attrNameLst>
                                      </p:cBhvr>
                                      <p:to>
                                        <a:srgbClr val="000000"/>
                                      </p:to>
                                    </p:animClr>
                                    <p:set>
                                      <p:cBhvr>
                                        <p:cTn id="8" dur="500" fill="hold"/>
                                        <p:tgtEl>
                                          <p:spTgt spid="18">
                                            <p:txEl>
                                              <p:pRg st="0" end="0"/>
                                            </p:txEl>
                                          </p:spTgt>
                                        </p:tgtEl>
                                        <p:attrNameLst>
                                          <p:attrName>fill.type</p:attrName>
                                        </p:attrNameLst>
                                      </p:cBhvr>
                                      <p:to>
                                        <p:strVal val="solid"/>
                                      </p:to>
                                    </p:set>
                                    <p:set>
                                      <p:cBhvr>
                                        <p:cTn id="9" dur="500" fill="hold"/>
                                        <p:tgtEl>
                                          <p:spTgt spid="18">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18">
                                            <p:txEl>
                                              <p:pRg st="1" end="1"/>
                                            </p:txEl>
                                          </p:spTgt>
                                        </p:tgtEl>
                                        <p:attrNameLst>
                                          <p:attrName>style.color</p:attrName>
                                        </p:attrNameLst>
                                      </p:cBhvr>
                                      <p:to>
                                        <a:srgbClr val="000000"/>
                                      </p:to>
                                    </p:animClr>
                                    <p:animClr clrSpc="rgb" dir="cw">
                                      <p:cBhvr>
                                        <p:cTn id="14" dur="500" fill="hold"/>
                                        <p:tgtEl>
                                          <p:spTgt spid="18">
                                            <p:txEl>
                                              <p:pRg st="1" end="1"/>
                                            </p:txEl>
                                          </p:spTgt>
                                        </p:tgtEl>
                                        <p:attrNameLst>
                                          <p:attrName>fillcolor</p:attrName>
                                        </p:attrNameLst>
                                      </p:cBhvr>
                                      <p:to>
                                        <a:srgbClr val="000000"/>
                                      </p:to>
                                    </p:animClr>
                                    <p:set>
                                      <p:cBhvr>
                                        <p:cTn id="15" dur="500" fill="hold"/>
                                        <p:tgtEl>
                                          <p:spTgt spid="18">
                                            <p:txEl>
                                              <p:pRg st="1" end="1"/>
                                            </p:txEl>
                                          </p:spTgt>
                                        </p:tgtEl>
                                        <p:attrNameLst>
                                          <p:attrName>fill.type</p:attrName>
                                        </p:attrNameLst>
                                      </p:cBhvr>
                                      <p:to>
                                        <p:strVal val="solid"/>
                                      </p:to>
                                    </p:set>
                                    <p:set>
                                      <p:cBhvr>
                                        <p:cTn id="16" dur="500" fill="hold"/>
                                        <p:tgtEl>
                                          <p:spTgt spid="18">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18">
                                            <p:txEl>
                                              <p:pRg st="2" end="2"/>
                                            </p:txEl>
                                          </p:spTgt>
                                        </p:tgtEl>
                                        <p:attrNameLst>
                                          <p:attrName>style.color</p:attrName>
                                        </p:attrNameLst>
                                      </p:cBhvr>
                                      <p:to>
                                        <a:srgbClr val="000000"/>
                                      </p:to>
                                    </p:animClr>
                                    <p:animClr clrSpc="rgb" dir="cw">
                                      <p:cBhvr>
                                        <p:cTn id="21" dur="500" fill="hold"/>
                                        <p:tgtEl>
                                          <p:spTgt spid="18">
                                            <p:txEl>
                                              <p:pRg st="2" end="2"/>
                                            </p:txEl>
                                          </p:spTgt>
                                        </p:tgtEl>
                                        <p:attrNameLst>
                                          <p:attrName>fillcolor</p:attrName>
                                        </p:attrNameLst>
                                      </p:cBhvr>
                                      <p:to>
                                        <a:srgbClr val="000000"/>
                                      </p:to>
                                    </p:animClr>
                                    <p:set>
                                      <p:cBhvr>
                                        <p:cTn id="22" dur="500" fill="hold"/>
                                        <p:tgtEl>
                                          <p:spTgt spid="18">
                                            <p:txEl>
                                              <p:pRg st="2" end="2"/>
                                            </p:txEl>
                                          </p:spTgt>
                                        </p:tgtEl>
                                        <p:attrNameLst>
                                          <p:attrName>fill.type</p:attrName>
                                        </p:attrNameLst>
                                      </p:cBhvr>
                                      <p:to>
                                        <p:strVal val="solid"/>
                                      </p:to>
                                    </p:set>
                                    <p:set>
                                      <p:cBhvr>
                                        <p:cTn id="23" dur="500" fill="hold"/>
                                        <p:tgtEl>
                                          <p:spTgt spid="18">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18">
                                            <p:txEl>
                                              <p:pRg st="3" end="3"/>
                                            </p:txEl>
                                          </p:spTgt>
                                        </p:tgtEl>
                                        <p:attrNameLst>
                                          <p:attrName>style.color</p:attrName>
                                        </p:attrNameLst>
                                      </p:cBhvr>
                                      <p:to>
                                        <a:srgbClr val="000000"/>
                                      </p:to>
                                    </p:animClr>
                                    <p:animClr clrSpc="rgb" dir="cw">
                                      <p:cBhvr>
                                        <p:cTn id="28" dur="500" fill="hold"/>
                                        <p:tgtEl>
                                          <p:spTgt spid="18">
                                            <p:txEl>
                                              <p:pRg st="3" end="3"/>
                                            </p:txEl>
                                          </p:spTgt>
                                        </p:tgtEl>
                                        <p:attrNameLst>
                                          <p:attrName>fillcolor</p:attrName>
                                        </p:attrNameLst>
                                      </p:cBhvr>
                                      <p:to>
                                        <a:srgbClr val="000000"/>
                                      </p:to>
                                    </p:animClr>
                                    <p:set>
                                      <p:cBhvr>
                                        <p:cTn id="29" dur="500" fill="hold"/>
                                        <p:tgtEl>
                                          <p:spTgt spid="18">
                                            <p:txEl>
                                              <p:pRg st="3" end="3"/>
                                            </p:txEl>
                                          </p:spTgt>
                                        </p:tgtEl>
                                        <p:attrNameLst>
                                          <p:attrName>fill.type</p:attrName>
                                        </p:attrNameLst>
                                      </p:cBhvr>
                                      <p:to>
                                        <p:strVal val="solid"/>
                                      </p:to>
                                    </p:set>
                                    <p:set>
                                      <p:cBhvr>
                                        <p:cTn id="30" dur="500" fill="hold"/>
                                        <p:tgtEl>
                                          <p:spTgt spid="18">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18">
                                            <p:txEl>
                                              <p:pRg st="4" end="4"/>
                                            </p:txEl>
                                          </p:spTgt>
                                        </p:tgtEl>
                                        <p:attrNameLst>
                                          <p:attrName>style.color</p:attrName>
                                        </p:attrNameLst>
                                      </p:cBhvr>
                                      <p:to>
                                        <a:srgbClr val="000000"/>
                                      </p:to>
                                    </p:animClr>
                                    <p:animClr clrSpc="rgb" dir="cw">
                                      <p:cBhvr>
                                        <p:cTn id="35" dur="500" fill="hold"/>
                                        <p:tgtEl>
                                          <p:spTgt spid="18">
                                            <p:txEl>
                                              <p:pRg st="4" end="4"/>
                                            </p:txEl>
                                          </p:spTgt>
                                        </p:tgtEl>
                                        <p:attrNameLst>
                                          <p:attrName>fillcolor</p:attrName>
                                        </p:attrNameLst>
                                      </p:cBhvr>
                                      <p:to>
                                        <a:srgbClr val="000000"/>
                                      </p:to>
                                    </p:animClr>
                                    <p:set>
                                      <p:cBhvr>
                                        <p:cTn id="36" dur="500" fill="hold"/>
                                        <p:tgtEl>
                                          <p:spTgt spid="18">
                                            <p:txEl>
                                              <p:pRg st="4" end="4"/>
                                            </p:txEl>
                                          </p:spTgt>
                                        </p:tgtEl>
                                        <p:attrNameLst>
                                          <p:attrName>fill.type</p:attrName>
                                        </p:attrNameLst>
                                      </p:cBhvr>
                                      <p:to>
                                        <p:strVal val="solid"/>
                                      </p:to>
                                    </p:set>
                                    <p:set>
                                      <p:cBhvr>
                                        <p:cTn id="37" dur="500" fill="hold"/>
                                        <p:tgtEl>
                                          <p:spTgt spid="18">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4970</TotalTime>
  <Words>463</Words>
  <Application>Microsoft Office PowerPoint</Application>
  <PresentationFormat>On-screen Show (4:3)</PresentationFormat>
  <Paragraphs>32</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HDOfficeLightV0</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448</cp:revision>
  <dcterms:created xsi:type="dcterms:W3CDTF">2015-07-28T10:20:14Z</dcterms:created>
  <dcterms:modified xsi:type="dcterms:W3CDTF">2020-03-26T21:21:10Z</dcterms:modified>
</cp:coreProperties>
</file>